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60" r:id="rId6"/>
    <p:sldId id="261" r:id="rId7"/>
    <p:sldId id="284" r:id="rId8"/>
    <p:sldId id="262" r:id="rId9"/>
    <p:sldId id="285" r:id="rId10"/>
    <p:sldId id="286" r:id="rId11"/>
    <p:sldId id="287" r:id="rId12"/>
    <p:sldId id="288" r:id="rId13"/>
    <p:sldId id="263" r:id="rId14"/>
    <p:sldId id="289" r:id="rId15"/>
    <p:sldId id="264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97" r:id="rId25"/>
    <p:sldId id="294" r:id="rId26"/>
    <p:sldId id="274" r:id="rId27"/>
    <p:sldId id="276" r:id="rId28"/>
    <p:sldId id="277" r:id="rId29"/>
    <p:sldId id="290" r:id="rId30"/>
    <p:sldId id="278" r:id="rId31"/>
    <p:sldId id="291" r:id="rId32"/>
    <p:sldId id="292" r:id="rId33"/>
    <p:sldId id="279" r:id="rId34"/>
    <p:sldId id="293" r:id="rId35"/>
    <p:sldId id="281" r:id="rId36"/>
    <p:sldId id="282" r:id="rId37"/>
    <p:sldId id="295" r:id="rId38"/>
    <p:sldId id="298" r:id="rId39"/>
    <p:sldId id="283" r:id="rId40"/>
    <p:sldId id="299" r:id="rId41"/>
    <p:sldId id="300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8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340C8B-57F5-4FB7-8BED-5D816B6D1FE4}" type="datetimeFigureOut">
              <a:rPr lang="en-CA" smtClean="0"/>
              <a:t>2026-01-20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553A28-7B3C-4F1B-9FF0-52165EB9C76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2829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DE6F6-2789-7B5B-AA7C-50AB288F0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A98019-AE43-7109-77F6-5B6F7B2DB7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0797C-286F-1170-4F3D-025F553DC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E214E-C3A8-47C2-869C-0C111CDCA36D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A0CD4-BAA3-1882-EE87-7C0E61FAB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D90D4-2124-79A9-BE81-C95C7D654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4388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5C6B5-909A-DB50-D472-938494715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BB3548-DDAF-8A93-17CE-3EA74A9B8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DA120-65B6-50E6-22F0-B50B261F1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A34CCE-FFC3-477C-8FEE-3AD4AD2E2544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F4DDC-0290-D314-8F43-8B854F116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141DB-18D2-33AA-3543-23EF62EA9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5091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442F8D-0D61-A453-772E-DA55BC2EB0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B2121-A252-D6B0-31A5-B372E624AB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B3374-69EF-2CA7-33A3-6B1FF7A00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F33C8-2C32-4476-BE8E-75966AD339DE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D18DE-2CE0-5E68-D0D0-CEAD4F047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BC5EB-C1AB-8729-89A6-A49A2ADA4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0368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E40CD-666C-DF4E-9D41-3E4B332C0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CFE2E-6050-4168-F0BB-66544A8A3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BB653B-D7B5-D4F4-1F45-D4C63928A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45084-CFAB-EE63-2D54-76B2CA07D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20D08-A655-2B3F-1E48-6464CC77D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6895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2B5FF-9238-C98F-2674-0E9538AD7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580BE3-6B22-B490-9947-C1AEFB242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95078-BCA1-1F7D-23B9-A907C0F18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69CBC-2C62-4E93-A2E1-F84BEEA0665D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B2C56-C2FA-A4DF-4D96-D9993136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97C38-62A8-4A8E-7D56-92CDB48AF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9642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E64F8-F91B-A3D1-7E67-88AF90D37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DDE31-B8D7-38AE-754E-18ABA65CF1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2C48DD-4815-34F3-CCDF-042550E6FE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F5029E-2EE1-8711-D5C4-11D6CBB0E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7249A-BDEE-4424-971E-BF99B3946FA4}" type="datetime1">
              <a:rPr lang="en-CA" smtClean="0"/>
              <a:t>2026-01-20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C8681-2C1F-2D11-B78C-94E41E26B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C7CDF3-E345-F5DF-6D21-5218480FA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52769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FAFFC-B9C8-0E09-A152-6A7444673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483F7-343E-6C41-7FD4-972741A5A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F0696-CBD3-12A5-D639-E0BA328DD1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589728-A44E-A477-2038-094E780F25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98840D-866C-5D85-99A3-9C572F8AD2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9726A9-06F3-F444-080F-E029F70F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F98AD-2171-4E11-829D-FD59C83A686B}" type="datetime1">
              <a:rPr lang="en-CA" smtClean="0"/>
              <a:t>2026-01-20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451E5C-F447-3ED3-65BB-5D857AAB1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E3C96-104F-9757-FF6C-ED9EDA225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725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C1E6B-06AE-C9CD-9437-4035746A1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FE3830-E0CB-706E-A8F5-03DFCA7E5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0CB67-2FAE-4A94-802F-683CE5E1DB3E}" type="datetime1">
              <a:rPr lang="en-CA" smtClean="0"/>
              <a:t>2026-01-20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01E0E4-87E7-30BE-B055-C8DB72CB1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8BFD01-7DD4-1229-860E-B131FDA16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3601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3DE6D3-9529-8AD3-2CD9-D291F0919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C6961-7D61-4845-A158-1A7FE30B5A3E}" type="datetime1">
              <a:rPr lang="en-CA" smtClean="0"/>
              <a:t>2026-01-20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425F24-9C99-B205-AE6E-4FD1EE163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7AAA97-AE50-B6FC-C9B9-02FFE2C4F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4905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60B91-229F-BB87-C579-EA6B7AFBD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8DFB25-D9B3-4110-9C01-C80CEE57A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4A0FB8-110B-0C76-3E19-072758DEE4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7B6E6-A9F6-03EB-43E3-90C065DDB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D628-25C3-4034-85E0-683473F98C9D}" type="datetime1">
              <a:rPr lang="en-CA" smtClean="0"/>
              <a:t>2026-01-20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AF3A08-9B89-4B6D-A104-7FEF99853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22CED9-8620-D79B-FB59-3131B26E0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4051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4F48A-3239-2AE5-AEEB-8FB77DAA2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9E9DA8-3568-1830-9F86-7CBBF4C0BA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74942B-BA2D-7D75-5C91-E60E092FC5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6C43D3-FBB3-3CCA-223E-158D38E1F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E5B70-5CA8-4444-AA98-4559D2F45886}" type="datetime1">
              <a:rPr lang="en-CA" smtClean="0"/>
              <a:t>2026-01-20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B1C06E-E2E0-EEBE-D218-6F7EB945E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9DD3B-2C5F-1F3A-207E-64DE16785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3075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56B0CF-54E1-F684-FAF1-A95C2D221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087FD5-C21C-9786-8A93-E2626860C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7B1893-7F00-5AFB-5FC7-FBE9773587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088824-4202-44C9-9471-7CAB7C4EF63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C18A4-6920-2258-9275-55AD521AC7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EACB2-E106-4DD2-90DD-93FF71D3A4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041F88-84CA-4875-95BF-EEE89AB6CD9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1187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www.segger.com/downloads/embedded-studio/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06654-E1D5-49E3-BF0B-EAB7BBCB27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Computer Architecture:</a:t>
            </a:r>
            <a:br>
              <a:rPr lang="en-CA" dirty="0"/>
            </a:br>
            <a:r>
              <a:rPr lang="en-CA" dirty="0"/>
              <a:t>The Debugger &amp; Embedded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76B00A-8086-B0EA-7E17-6D3FEDE2BA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Dr. Colin O’Flynn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53D28-74C8-A75A-26E2-1506CBC37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6C1B3-8C58-4769-A96B-D787FC15C6EC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8889A-1036-516E-AA07-ECCF39870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5E755-C3F0-7E2D-760B-D5BF2B1AE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1787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5FB59-29A9-5A88-F6B6-D1E7BBBD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Debugger Connection to System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D420A-690D-4B2D-89EB-4C1EFEAA5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57A0C-48BA-98BA-B1E2-2D8B3E2FF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7739F-CA91-3F46-9EDA-6B58A6762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10</a:t>
            </a:fld>
            <a:endParaRPr lang="en-CA"/>
          </a:p>
        </p:txBody>
      </p:sp>
      <p:pic>
        <p:nvPicPr>
          <p:cNvPr id="2050" name="Picture 2" descr="First Steps with Ozone and the Segger J-Link Trace Pro | MCU on Eclipse">
            <a:extLst>
              <a:ext uri="{FF2B5EF4-FFF2-40B4-BE49-F238E27FC236}">
                <a16:creationId xmlns:a16="http://schemas.microsoft.com/office/drawing/2014/main" id="{D5D8E210-18F4-36CA-BE12-1A22479B50B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799" y="1785869"/>
            <a:ext cx="558664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7BC857-FD29-A377-E4B9-8CD0D2E2F693}"/>
              </a:ext>
            </a:extLst>
          </p:cNvPr>
          <p:cNvCxnSpPr/>
          <p:nvPr/>
        </p:nvCxnSpPr>
        <p:spPr>
          <a:xfrm flipH="1">
            <a:off x="3935896" y="2007704"/>
            <a:ext cx="4340087" cy="2915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6133801-0221-DC75-8147-37DD5AAFA9ED}"/>
              </a:ext>
            </a:extLst>
          </p:cNvPr>
          <p:cNvCxnSpPr>
            <a:cxnSpLocks/>
          </p:cNvCxnSpPr>
          <p:nvPr/>
        </p:nvCxnSpPr>
        <p:spPr>
          <a:xfrm flipH="1">
            <a:off x="3168354" y="4810298"/>
            <a:ext cx="5107629" cy="3900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B69044C-3C81-CD53-6AE0-FFC91A1C58C4}"/>
              </a:ext>
            </a:extLst>
          </p:cNvPr>
          <p:cNvSpPr txBox="1"/>
          <p:nvPr/>
        </p:nvSpPr>
        <p:spPr>
          <a:xfrm>
            <a:off x="8275983" y="1817716"/>
            <a:ext cx="291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Debugger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85FE86-58C5-1964-E128-ACA7AC105D6A}"/>
              </a:ext>
            </a:extLst>
          </p:cNvPr>
          <p:cNvSpPr txBox="1"/>
          <p:nvPr/>
        </p:nvSpPr>
        <p:spPr>
          <a:xfrm>
            <a:off x="8323088" y="4602161"/>
            <a:ext cx="2914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Target System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75811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3AE30-1B5A-BB8C-EDBD-10E852BDE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 Monitors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1CDA9-E75E-2042-F62B-29DCC06EB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78AA7-6F37-2309-E89B-69201FF1F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719F9-7DD7-4626-E6DF-13AD68C67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11</a:t>
            </a:fld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688D19-017E-3E5B-125D-0223124C242F}"/>
              </a:ext>
            </a:extLst>
          </p:cNvPr>
          <p:cNvSpPr/>
          <p:nvPr/>
        </p:nvSpPr>
        <p:spPr>
          <a:xfrm>
            <a:off x="6615545" y="2111432"/>
            <a:ext cx="4484717" cy="345255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B9944C-B3B2-0BC1-5094-16CC3AB62C8B}"/>
              </a:ext>
            </a:extLst>
          </p:cNvPr>
          <p:cNvSpPr/>
          <p:nvPr/>
        </p:nvSpPr>
        <p:spPr>
          <a:xfrm>
            <a:off x="6873239" y="2396835"/>
            <a:ext cx="2104507" cy="161544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6E112E-704E-DDF5-831D-DAC75E2BB46D}"/>
              </a:ext>
            </a:extLst>
          </p:cNvPr>
          <p:cNvSpPr/>
          <p:nvPr/>
        </p:nvSpPr>
        <p:spPr>
          <a:xfrm>
            <a:off x="6873239" y="4530322"/>
            <a:ext cx="2104507" cy="63730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C6C49E-DC0C-C43D-D7EF-86C9FFAAA2F9}"/>
              </a:ext>
            </a:extLst>
          </p:cNvPr>
          <p:cNvSpPr txBox="1"/>
          <p:nvPr/>
        </p:nvSpPr>
        <p:spPr>
          <a:xfrm>
            <a:off x="7086600" y="4664310"/>
            <a:ext cx="2949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Monitor Program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CD7AE7-0238-4291-D726-3F3BDFF5E51A}"/>
              </a:ext>
            </a:extLst>
          </p:cNvPr>
          <p:cNvSpPr txBox="1"/>
          <p:nvPr/>
        </p:nvSpPr>
        <p:spPr>
          <a:xfrm>
            <a:off x="7299961" y="2842071"/>
            <a:ext cx="1511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Application</a:t>
            </a:r>
          </a:p>
          <a:p>
            <a:r>
              <a:rPr lang="en-US" dirty="0"/>
              <a:t>Program</a:t>
            </a:r>
            <a:endParaRPr lang="en-CA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68FF16D-90CE-0878-A4C4-B9C6D02915E4}"/>
              </a:ext>
            </a:extLst>
          </p:cNvPr>
          <p:cNvSpPr/>
          <p:nvPr/>
        </p:nvSpPr>
        <p:spPr>
          <a:xfrm>
            <a:off x="9458497" y="2396834"/>
            <a:ext cx="1447802" cy="277079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85BBCB-6C7D-EDAF-B3F8-323FBA98D72E}"/>
              </a:ext>
            </a:extLst>
          </p:cNvPr>
          <p:cNvSpPr txBox="1"/>
          <p:nvPr/>
        </p:nvSpPr>
        <p:spPr>
          <a:xfrm>
            <a:off x="9588731" y="2800507"/>
            <a:ext cx="15115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Memory</a:t>
            </a:r>
          </a:p>
          <a:p>
            <a:endParaRPr lang="en-US" dirty="0"/>
          </a:p>
          <a:p>
            <a:r>
              <a:rPr lang="en-US" dirty="0"/>
              <a:t>&amp;</a:t>
            </a:r>
          </a:p>
          <a:p>
            <a:endParaRPr lang="en-US" dirty="0"/>
          </a:p>
          <a:p>
            <a:r>
              <a:rPr lang="en-US" dirty="0"/>
              <a:t>Peripherals</a:t>
            </a:r>
            <a:endParaRPr lang="en-CA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ED77AC9-9065-F230-6DD2-830F20A343F4}"/>
              </a:ext>
            </a:extLst>
          </p:cNvPr>
          <p:cNvCxnSpPr>
            <a:stCxn id="8" idx="3"/>
          </p:cNvCxnSpPr>
          <p:nvPr/>
        </p:nvCxnSpPr>
        <p:spPr>
          <a:xfrm flipV="1">
            <a:off x="8977746" y="3203171"/>
            <a:ext cx="498764" cy="13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4BB6D76-4CDB-58CC-3E68-4D2B94FCA194}"/>
              </a:ext>
            </a:extLst>
          </p:cNvPr>
          <p:cNvCxnSpPr/>
          <p:nvPr/>
        </p:nvCxnSpPr>
        <p:spPr>
          <a:xfrm flipV="1">
            <a:off x="8968740" y="4818612"/>
            <a:ext cx="498764" cy="13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Experience: my face became a meme | Life and style | The ...">
            <a:extLst>
              <a:ext uri="{FF2B5EF4-FFF2-40B4-BE49-F238E27FC236}">
                <a16:creationId xmlns:a16="http://schemas.microsoft.com/office/drawing/2014/main" id="{D73A9918-FD32-B760-15E1-718CDA4B8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59" y="2721032"/>
            <a:ext cx="3041650" cy="1859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5C64D242-604E-941B-B7F9-1497B263F716}"/>
              </a:ext>
            </a:extLst>
          </p:cNvPr>
          <p:cNvCxnSpPr>
            <a:endCxn id="9" idx="1"/>
          </p:cNvCxnSpPr>
          <p:nvPr/>
        </p:nvCxnSpPr>
        <p:spPr>
          <a:xfrm>
            <a:off x="1224742" y="4444538"/>
            <a:ext cx="5648497" cy="404439"/>
          </a:xfrm>
          <a:prstGeom prst="bentConnector3">
            <a:avLst>
              <a:gd name="adj1" fmla="val -3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9FC69E79-AD58-72A0-6D63-7BED7674E70D}"/>
              </a:ext>
            </a:extLst>
          </p:cNvPr>
          <p:cNvCxnSpPr/>
          <p:nvPr/>
        </p:nvCxnSpPr>
        <p:spPr>
          <a:xfrm rot="10800000">
            <a:off x="1091739" y="4433020"/>
            <a:ext cx="5781501" cy="600622"/>
          </a:xfrm>
          <a:prstGeom prst="bentConnector3">
            <a:avLst>
              <a:gd name="adj1" fmla="val 9994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413C165-FA72-4D70-F546-DCA9805808B3}"/>
              </a:ext>
            </a:extLst>
          </p:cNvPr>
          <p:cNvSpPr txBox="1"/>
          <p:nvPr/>
        </p:nvSpPr>
        <p:spPr>
          <a:xfrm>
            <a:off x="3404754" y="4060517"/>
            <a:ext cx="32918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1600" b="1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read_mem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0x2001000, 16</a:t>
            </a:r>
          </a:p>
          <a:p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 00 01 FA FE 0B 0C 0D</a:t>
            </a:r>
          </a:p>
          <a:p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 02 03 04 1E 00 20 22</a:t>
            </a:r>
            <a:endParaRPr lang="en-CA" sz="1600" b="1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774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BED12-AB2F-01A1-7EDB-013E139DF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 Monitors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C8427-A0E0-9F91-3D31-9C5BD70AD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Less common now – these existed mainly when on-chip debuggers were not prevalent</a:t>
            </a:r>
          </a:p>
          <a:p>
            <a:r>
              <a:rPr lang="en-US" dirty="0"/>
              <a:t>The </a:t>
            </a:r>
            <a:r>
              <a:rPr lang="en-US" i="1" dirty="0"/>
              <a:t>naming</a:t>
            </a:r>
            <a:r>
              <a:rPr lang="en-US" dirty="0"/>
              <a:t> remains, we will often see references to a “monitor”</a:t>
            </a:r>
          </a:p>
          <a:p>
            <a:r>
              <a:rPr lang="en-US" dirty="0"/>
              <a:t>Monitors could break, step code, </a:t>
            </a:r>
            <a:r>
              <a:rPr lang="en-US" dirty="0" err="1"/>
              <a:t>etc</a:t>
            </a:r>
            <a:r>
              <a:rPr lang="en-US" dirty="0"/>
              <a:t> similar to a debugger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0350A-CC43-2EF3-0DAE-32206A316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3416B-BCD4-7A37-EDFC-17F4FF867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E0A50-6073-805D-980C-34B5914DF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2931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75420-42DD-5367-190D-E6EA6C4C2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Debuggers &amp; Source Code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9BA00-989A-A933-430F-CE575373E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2CFD8-7ACB-35DA-043F-020E9F5CC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52D39-08A0-7785-FB12-EAA939BC2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13</a:t>
            </a:fld>
            <a:endParaRPr lang="en-CA"/>
          </a:p>
        </p:txBody>
      </p:sp>
      <p:pic>
        <p:nvPicPr>
          <p:cNvPr id="11" name="Content Placeholder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D13DC23-D95F-8E29-2EF7-6DBAE8ED6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7750" y="1421434"/>
            <a:ext cx="8896499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BA0C19D-7218-8E6A-1354-CA33C0B55001}"/>
              </a:ext>
            </a:extLst>
          </p:cNvPr>
          <p:cNvSpPr txBox="1"/>
          <p:nvPr/>
        </p:nvSpPr>
        <p:spPr>
          <a:xfrm>
            <a:off x="2457300" y="5464181"/>
            <a:ext cx="4673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What you want to see</a:t>
            </a:r>
            <a:endParaRPr lang="en-CA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A3F66D-EA7E-6D77-6B09-FB584C99D8B4}"/>
              </a:ext>
            </a:extLst>
          </p:cNvPr>
          <p:cNvSpPr txBox="1"/>
          <p:nvPr/>
        </p:nvSpPr>
        <p:spPr>
          <a:xfrm>
            <a:off x="6969665" y="5464181"/>
            <a:ext cx="4673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What the debugger sees</a:t>
            </a:r>
          </a:p>
          <a:p>
            <a:r>
              <a:rPr lang="en-US" i="1" dirty="0"/>
              <a:t>(Debugger is also missing function names)</a:t>
            </a:r>
            <a:endParaRPr lang="en-CA" i="1" dirty="0"/>
          </a:p>
        </p:txBody>
      </p:sp>
    </p:spTree>
    <p:extLst>
      <p:ext uri="{BB962C8B-B14F-4D97-AF65-F5344CB8AC3E}">
        <p14:creationId xmlns:p14="http://schemas.microsoft.com/office/powerpoint/2010/main" val="23730137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D021E4-11EE-64AB-FEE5-2C39244A3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007A6-9417-256D-F3B8-F6B6ECB57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Debuggers &amp; Source Code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ADBA6-6477-12F0-022C-28328BF53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6DDAE-BCA4-E982-B378-309E16A47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675ED-3EDA-83CE-C110-CF5FF310C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14</a:t>
            </a:fld>
            <a:endParaRPr lang="en-CA"/>
          </a:p>
        </p:txBody>
      </p:sp>
      <p:pic>
        <p:nvPicPr>
          <p:cNvPr id="11" name="Content Placeholder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C3961A7-8E24-CB00-5257-AC2E18087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7750" y="1421434"/>
            <a:ext cx="8896499" cy="43513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243C58A-6B9F-C053-A1F7-32936DC9FF8F}"/>
              </a:ext>
            </a:extLst>
          </p:cNvPr>
          <p:cNvSpPr txBox="1"/>
          <p:nvPr/>
        </p:nvSpPr>
        <p:spPr>
          <a:xfrm>
            <a:off x="2457300" y="5464181"/>
            <a:ext cx="4673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What you want to see</a:t>
            </a:r>
            <a:endParaRPr lang="en-CA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9A3DB9-9336-2BAE-57B6-FF5103F76FEB}"/>
              </a:ext>
            </a:extLst>
          </p:cNvPr>
          <p:cNvSpPr txBox="1"/>
          <p:nvPr/>
        </p:nvSpPr>
        <p:spPr>
          <a:xfrm>
            <a:off x="6969665" y="5464181"/>
            <a:ext cx="4673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What the debugger sees</a:t>
            </a:r>
          </a:p>
          <a:p>
            <a:r>
              <a:rPr lang="en-US" i="1" dirty="0"/>
              <a:t>(Debugger is also missing function names)</a:t>
            </a:r>
            <a:endParaRPr lang="en-CA" i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7E2F3F-DE64-1212-EDC1-06456911B2DC}"/>
              </a:ext>
            </a:extLst>
          </p:cNvPr>
          <p:cNvSpPr/>
          <p:nvPr/>
        </p:nvSpPr>
        <p:spPr>
          <a:xfrm>
            <a:off x="2524539" y="4293704"/>
            <a:ext cx="549965" cy="99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7768D8-C37C-3C21-C644-27066D0D7BB4}"/>
              </a:ext>
            </a:extLst>
          </p:cNvPr>
          <p:cNvSpPr/>
          <p:nvPr/>
        </p:nvSpPr>
        <p:spPr>
          <a:xfrm>
            <a:off x="6799811" y="4244008"/>
            <a:ext cx="831273" cy="993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C78800F-8603-0DEF-1444-D84591FF5C56}"/>
              </a:ext>
            </a:extLst>
          </p:cNvPr>
          <p:cNvCxnSpPr>
            <a:endCxn id="7" idx="1"/>
          </p:cNvCxnSpPr>
          <p:nvPr/>
        </p:nvCxnSpPr>
        <p:spPr>
          <a:xfrm flipV="1">
            <a:off x="3074504" y="4293704"/>
            <a:ext cx="3725307" cy="99392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7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299C5-1794-EEA0-AAB1-59629EC6D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Debug Symbols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7D867-9624-7A4B-2E65-17850600C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 function names, static variables, </a:t>
            </a:r>
            <a:r>
              <a:rPr lang="en-US" dirty="0" err="1"/>
              <a:t>etc</a:t>
            </a:r>
            <a:r>
              <a:rPr lang="en-US" dirty="0"/>
              <a:t> to addresses: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601FB-E1F2-F4C2-EEA4-0E4FD860D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734E6-ADCD-1DA9-920A-1DF863217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E7F59-2CF7-90F3-54B9-9645492DE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15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4F7624-549F-F20B-D5CC-7E17F7D6E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103" y="2231894"/>
            <a:ext cx="3558594" cy="39450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74886F-85F5-47D6-2E9D-561F80B30CA4}"/>
              </a:ext>
            </a:extLst>
          </p:cNvPr>
          <p:cNvSpPr txBox="1"/>
          <p:nvPr/>
        </p:nvSpPr>
        <p:spPr>
          <a:xfrm>
            <a:off x="6096000" y="2798618"/>
            <a:ext cx="4533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This </a:t>
            </a:r>
            <a:r>
              <a:rPr lang="en-US" i="1" dirty="0"/>
              <a:t>doesn’t</a:t>
            </a:r>
            <a:r>
              <a:rPr lang="en-US" dirty="0"/>
              <a:t> include optimized away variables…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67774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B9E06-924D-5E36-1191-F0AE8259B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Debugger Tool #1: Breakpoints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B5F25-C83A-42AA-C24A-A772396693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Breakpoints cause execution to “break” (stop)</a:t>
            </a:r>
          </a:p>
          <a:p>
            <a:r>
              <a:rPr lang="en-US" dirty="0"/>
              <a:t>Control is passed to the debug core / tool at this point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683CD-A251-9DBE-975C-8B62C5C57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8267A-5A86-34B4-1D0A-0ECB41CD3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27738-3A7A-FC78-9616-A6675F989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3157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33C80-EA7C-8A38-52CE-CDE8CF6EA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Code &amp; Data Breakpoints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73373-4ECB-12FD-F135-189F08F067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set a </a:t>
            </a:r>
            <a:r>
              <a:rPr lang="en-US" u="sng" dirty="0"/>
              <a:t>match</a:t>
            </a:r>
            <a:r>
              <a:rPr lang="en-US" dirty="0"/>
              <a:t> on some condition that causes the break</a:t>
            </a:r>
          </a:p>
          <a:p>
            <a:r>
              <a:rPr lang="en-US" dirty="0"/>
              <a:t>Most commonly we break on a </a:t>
            </a:r>
            <a:r>
              <a:rPr lang="en-US" u="sng" dirty="0"/>
              <a:t>program location</a:t>
            </a:r>
            <a:r>
              <a:rPr lang="en-US" dirty="0"/>
              <a:t> (code breakpoint)</a:t>
            </a:r>
          </a:p>
          <a:p>
            <a:r>
              <a:rPr lang="en-US" dirty="0"/>
              <a:t>You can also break on </a:t>
            </a:r>
            <a:r>
              <a:rPr lang="en-US" u="sng" dirty="0"/>
              <a:t>data read/write </a:t>
            </a:r>
            <a:r>
              <a:rPr lang="en-US" dirty="0"/>
              <a:t>("data breakpoint" or "watchpoint")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57399-DE47-1712-40A5-A98110288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803DC-E689-01D8-C36B-4D0CD42A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1BB5E-6163-F40D-E338-DE0C0AF58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31753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B5972-05A2-4542-924B-9C955F869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Program Counter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0F339-8D9F-C43B-C188-7102B0465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Will return to this when we talk more about CPU cores, but quickly: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04D36-CED7-A905-E101-E240EE617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854DA-4A63-7717-B0FA-3D80F29F9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A4D44-FE78-D59B-0A82-8BB7FF31B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18</a:t>
            </a:fld>
            <a:endParaRPr lang="en-CA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2D49631-E69D-3FE6-02D1-5E5F71CF1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170" y="2502577"/>
            <a:ext cx="3113772" cy="3674386"/>
          </a:xfrm>
          <a:prstGeom prst="rect">
            <a:avLst/>
          </a:prstGeom>
        </p:spPr>
      </p:pic>
      <p:pic>
        <p:nvPicPr>
          <p:cNvPr id="10" name="Picture 9" descr="A computer screen shot of a code&#10;&#10;AI-generated content may be incorrect.">
            <a:extLst>
              <a:ext uri="{FF2B5EF4-FFF2-40B4-BE49-F238E27FC236}">
                <a16:creationId xmlns:a16="http://schemas.microsoft.com/office/drawing/2014/main" id="{3E58A474-07E5-5E7F-A7E5-8B5471B1D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445" y="3237284"/>
            <a:ext cx="6315956" cy="201958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ED04E34-E1A0-D149-6285-D101B23ACF7D}"/>
              </a:ext>
            </a:extLst>
          </p:cNvPr>
          <p:cNvSpPr/>
          <p:nvPr/>
        </p:nvSpPr>
        <p:spPr>
          <a:xfrm>
            <a:off x="7442170" y="4787153"/>
            <a:ext cx="2918789" cy="1862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B2838B-8756-6BDD-B57A-D43C692676E3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1828800" y="4365702"/>
            <a:ext cx="5613370" cy="5145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042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5647B-E5E9-12C3-4D50-AE2A33A09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Assembly vs. C Stepping</a:t>
            </a:r>
          </a:p>
        </p:txBody>
      </p:sp>
      <p:pic>
        <p:nvPicPr>
          <p:cNvPr id="8" name="Content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C2A5E64-9E88-311F-4B56-80329DCA16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39835" y="3973744"/>
            <a:ext cx="5941530" cy="206509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2441E-54C7-9291-B6E6-52EB0D2EA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EE5DA-0B27-CBFC-47A1-4A0E7834F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D53BBC-9A12-8DF8-17A0-545418A0F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19</a:t>
            </a:fld>
            <a:endParaRPr lang="en-CA"/>
          </a:p>
        </p:txBody>
      </p:sp>
      <p:pic>
        <p:nvPicPr>
          <p:cNvPr id="10" name="Picture 9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D955828E-3253-B47C-FA21-4181F121D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452" y="1347899"/>
            <a:ext cx="6853594" cy="267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949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C76DB-FF76-9D1B-16E2-97E0A962E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Objective of Today’s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38F8C-BB8B-9AD4-53B7-2CB9EF634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4400" dirty="0"/>
              <a:t>What code did I write?</a:t>
            </a:r>
          </a:p>
          <a:p>
            <a:r>
              <a:rPr lang="en-CA" sz="4400" dirty="0"/>
              <a:t>What code did the compiler generate?</a:t>
            </a:r>
          </a:p>
          <a:p>
            <a:r>
              <a:rPr lang="en-CA" sz="4400" dirty="0"/>
              <a:t>How do we observe it running?</a:t>
            </a:r>
          </a:p>
          <a:p>
            <a:endParaRPr lang="en-CA" sz="4400" dirty="0"/>
          </a:p>
          <a:p>
            <a:pPr marL="0" indent="0">
              <a:buNone/>
            </a:pPr>
            <a:r>
              <a:rPr lang="en-CA" sz="4400" dirty="0"/>
              <a:t>..This will lead into the first lab</a:t>
            </a:r>
          </a:p>
          <a:p>
            <a:pPr marL="0" indent="0">
              <a:buNone/>
            </a:pPr>
            <a:endParaRPr lang="en-CA" sz="4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AF507-D0B2-AF32-D3DE-735DC0162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942F-B1D7-4A56-92E6-D4F1D3CC81EA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3415B-819B-2936-AE5A-2F94FA37D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4E7473-55DD-3F5C-ED38-B3B7402C4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2</a:t>
            </a:fld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BB202D-1898-8EAE-88CB-AA77E3516399}"/>
              </a:ext>
            </a:extLst>
          </p:cNvPr>
          <p:cNvSpPr/>
          <p:nvPr/>
        </p:nvSpPr>
        <p:spPr>
          <a:xfrm>
            <a:off x="653143" y="3249613"/>
            <a:ext cx="8790534" cy="83829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77581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95F0-C292-487C-28B1-5E31C68A7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04171" cy="1325563"/>
          </a:xfrm>
        </p:spPr>
        <p:txBody>
          <a:bodyPr/>
          <a:lstStyle/>
          <a:p>
            <a:r>
              <a:rPr lang="en-CA" dirty="0"/>
              <a:t>e.g., Many source lines </a:t>
            </a:r>
            <a:r>
              <a:rPr lang="en-CA" dirty="0">
                <a:sym typeface="Wingdings" panose="05000000000000000000" pitchFamily="2" charset="2"/>
              </a:rPr>
              <a:t> Fewer Assembly Line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3E397-94A1-70D8-A73D-40463B60C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FD072-2233-4DB3-15BA-5085210D3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77532B-3547-BE36-2119-AA6B9B918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20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57100D-39AE-BCF4-8898-6B59CD9FE0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804"/>
          <a:stretch>
            <a:fillRect/>
          </a:stretch>
        </p:blipFill>
        <p:spPr>
          <a:xfrm>
            <a:off x="330678" y="1618645"/>
            <a:ext cx="5454980" cy="46107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21AB7C-058A-CE7E-ED1B-73F0000B7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0982" y="3007477"/>
            <a:ext cx="4139814" cy="115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5040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5BC9E-A4F5-DC91-7285-71D4296FF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91345" cy="1325563"/>
          </a:xfrm>
        </p:spPr>
        <p:txBody>
          <a:bodyPr/>
          <a:lstStyle/>
          <a:p>
            <a:r>
              <a:rPr lang="en-CA" dirty="0"/>
              <a:t>e.g., One Source Line </a:t>
            </a:r>
            <a:r>
              <a:rPr lang="en-CA" dirty="0">
                <a:sym typeface="Wingdings" panose="05000000000000000000" pitchFamily="2" charset="2"/>
              </a:rPr>
              <a:t> Many Assembly Lines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98255-6E99-855C-44A7-8BB8ACD8C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E2A64-DEF2-7405-0680-AFCA10F3B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1473C-E46E-408B-0C88-23974ECA5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21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9DB7DE-4789-DE10-4F9D-00BE4C419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90" y="2844737"/>
            <a:ext cx="5164148" cy="13219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1D1C84-2228-DC28-DAAD-324AE04E4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757" y="1296739"/>
            <a:ext cx="3868487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4726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67A48-17A2-7587-89BB-39B8D8F4C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Register Your Trust</a:t>
            </a:r>
          </a:p>
        </p:txBody>
      </p:sp>
      <p:pic>
        <p:nvPicPr>
          <p:cNvPr id="8" name="Content Placeholder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DF65443-D7D0-A63E-2A38-D51F581BC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1134" y="1530118"/>
            <a:ext cx="9815043" cy="4385604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95D4-22E3-9D05-3B3A-40B95E9F2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93E07-0A5D-58BD-35A5-06F6F3A47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6370F-630C-D79D-874F-DA3F58E00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10007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71B7D-C8CF-C25D-39F3-889B87762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Simple Loop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1A7C7-8491-C569-6BB5-D46D58667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5063B-3D7A-E087-5D4C-B64FD74C1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C9B81-AF5E-6752-9643-7DA6F81E9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23</a:t>
            </a:fld>
            <a:endParaRPr lang="en-CA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B707C9-47CD-5DBB-D5C8-565CA1421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522" y="1426745"/>
            <a:ext cx="10231278" cy="444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3967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58F0F-78E1-28D5-1F06-76E8858EF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46F4B-3B89-7772-9D0E-CF4B82D52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Simple Loop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24D6B-90C7-1E3D-893A-F65D5BE5F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6A201-6085-16EA-30CD-DC8DA4DBA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54CE5-53F7-A576-B49E-DC9C79A51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24</a:t>
            </a:fld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FFE98A-4A9D-7DE8-4AFA-7B69D9425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0099" y="1587906"/>
            <a:ext cx="5112526" cy="4871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828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20D87-0066-3F5C-7AC8-F3B2104B6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SIDEBAR: </a:t>
            </a:r>
            <a:r>
              <a:rPr lang="en-CA" dirty="0" err="1"/>
              <a:t>Makefile</a:t>
            </a:r>
            <a:r>
              <a:rPr lang="en-CA" dirty="0"/>
              <a:t> vs. IDE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5656C-84A9-3BD2-B4BA-4A8459A88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Many systems will use a </a:t>
            </a:r>
            <a:r>
              <a:rPr lang="en-CA" i="1" dirty="0" err="1"/>
              <a:t>Makefile</a:t>
            </a:r>
            <a:r>
              <a:rPr lang="en-CA" dirty="0"/>
              <a:t> that has all the compiler options stored in it. You modify the </a:t>
            </a:r>
            <a:r>
              <a:rPr lang="en-CA" i="1" dirty="0" err="1"/>
              <a:t>Makefile</a:t>
            </a:r>
            <a:r>
              <a:rPr lang="en-CA" dirty="0"/>
              <a:t> to change build options (optimization levels </a:t>
            </a:r>
            <a:r>
              <a:rPr lang="en-CA" dirty="0" err="1"/>
              <a:t>etc</a:t>
            </a:r>
            <a:r>
              <a:rPr lang="en-CA" dirty="0"/>
              <a:t>).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Some Integrated Development Environments (IDEs) allow you to configure this instead – the IDE builds the command based on options you select.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F7F8D-0E4D-DA01-C0EE-5F9FF5584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59C38-E15C-9F7B-2CC8-2FE92C708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CF8D13-1DF2-E449-BDF7-F631CBC4C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07697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4A48D4-9593-92C2-51C7-B4F787574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57E88-91F3-E8AD-DEE7-16730F3EC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Simple Loop Example, Again (Optimized)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11E53-EB61-CEDC-1241-A769A88F8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326A7-9547-285D-B8CC-901629A1B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DA667-B1C7-838D-BBA9-89ACF870B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26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436FAA-652B-DF9C-3B96-05E855FA2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01" y="1573569"/>
            <a:ext cx="6704410" cy="469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1442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F47C7-9C14-0D31-2D69-D95D666E5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Debugger Side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CB199-CABB-F3EC-7786-A9F062156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debugger is </a:t>
            </a:r>
            <a:r>
              <a:rPr lang="en-US" u="sng" dirty="0"/>
              <a:t>pausing your program</a:t>
            </a:r>
            <a:endParaRPr lang="en-US" dirty="0"/>
          </a:p>
          <a:p>
            <a:r>
              <a:rPr lang="en-CA" dirty="0"/>
              <a:t>The debugger is not </a:t>
            </a:r>
            <a:r>
              <a:rPr lang="en-CA" u="sng" dirty="0"/>
              <a:t>pausing the entire world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61D04-5B22-D224-95EA-BF230749E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8778B-6A22-83E8-8E69-3FEE3A946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13F6A-63B0-22B4-AA84-F2FB618E3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27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E876E8-5294-2846-558F-420BC25D8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5643" y="2970214"/>
            <a:ext cx="2462272" cy="313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6486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BC68C-3E05-30FE-836C-B80F562B8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Debuggers &amp; Watchdog Timers (WDT)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83D4C-BC46-1FA1-F5F1-9EB663FFB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D816F-79C8-9C2D-0236-3E549C557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F31B3-8F6F-CD87-5179-84613203A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28</a:t>
            </a:fld>
            <a:endParaRPr lang="en-CA"/>
          </a:p>
        </p:txBody>
      </p:sp>
      <p:pic>
        <p:nvPicPr>
          <p:cNvPr id="4098" name="Picture 2" descr="WDT operation (Time-out mode)">
            <a:extLst>
              <a:ext uri="{FF2B5EF4-FFF2-40B4-BE49-F238E27FC236}">
                <a16:creationId xmlns:a16="http://schemas.microsoft.com/office/drawing/2014/main" id="{93DB17BC-45AB-6D5B-000C-6CF80327295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9464" y="1476490"/>
            <a:ext cx="6853328" cy="4798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7855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CB152-112E-F132-627B-EE09E7E37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Debuggers &amp; Watchdog Timers (WDT)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93AC1-4CA0-ACD9-BDE9-0F75F1EB5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WDT often have short timeouts (&lt; 100 mS).</a:t>
            </a:r>
          </a:p>
          <a:p>
            <a:r>
              <a:rPr lang="en-US" dirty="0"/>
              <a:t>If you pause the debugger for longer than that the WDT will reset the system.</a:t>
            </a:r>
          </a:p>
          <a:p>
            <a:r>
              <a:rPr lang="en-US" dirty="0"/>
              <a:t>You may need to disable the WDT in the source code of your system for debugging.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CAVEATS:</a:t>
            </a:r>
          </a:p>
          <a:p>
            <a:pPr lvl="1"/>
            <a:r>
              <a:rPr lang="en-US" dirty="0"/>
              <a:t>Some debuggers have an option to automatically detect &amp; do this.</a:t>
            </a:r>
          </a:p>
          <a:p>
            <a:pPr lvl="1"/>
            <a:r>
              <a:rPr lang="en-US" dirty="0"/>
              <a:t>Some WDT built into microcontrollers have a way to pause during debug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05FC2-35C9-D938-97D1-CF072232A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0B6DB-660D-AF82-F7A3-A02E61D33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5ED28-9F72-36FE-FE3D-4C1ECC372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3389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D3E63-5E41-84CF-6EC5-09FA54B9F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E3EF5-236C-23E7-7ABC-6693B7AB7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What a debugger </a:t>
            </a:r>
            <a:r>
              <a:rPr lang="en-CA" b="1" dirty="0"/>
              <a:t>can</a:t>
            </a:r>
            <a:r>
              <a:rPr lang="en-CA" dirty="0"/>
              <a:t> and </a:t>
            </a:r>
            <a:r>
              <a:rPr lang="en-CA" b="1" dirty="0"/>
              <a:t>cannot</a:t>
            </a:r>
            <a:r>
              <a:rPr lang="en-CA" dirty="0"/>
              <a:t> know</a:t>
            </a:r>
          </a:p>
          <a:p>
            <a:r>
              <a:rPr lang="en-CA" dirty="0"/>
              <a:t>Understand how </a:t>
            </a:r>
            <a:r>
              <a:rPr lang="en-CA" b="1" dirty="0"/>
              <a:t>debug symbols </a:t>
            </a:r>
            <a:r>
              <a:rPr lang="en-CA" dirty="0"/>
              <a:t>map source code to machine code</a:t>
            </a:r>
          </a:p>
          <a:p>
            <a:r>
              <a:rPr lang="en-CA" dirty="0"/>
              <a:t>Observe and understand how </a:t>
            </a:r>
            <a:r>
              <a:rPr lang="en-CA" b="1" dirty="0"/>
              <a:t>optimizations change debugging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FAB3A-C52A-C962-3054-7C1BE4E14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B97A0-0868-D305-F467-DAC60F745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E7774-FEEC-B7AF-3EAA-E287225ED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57104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60A1E-64DB-C008-F954-E1AD5D4AC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1BDCB-C769-8C71-E6B9-FBFACCC03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Debuggers &amp; Interrupts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E2C75-76E9-1114-12BF-8D3D0BFD7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Interrupts often are time-sensitive – they interface to the outside world</a:t>
            </a:r>
          </a:p>
          <a:p>
            <a:r>
              <a:rPr lang="en-US" dirty="0"/>
              <a:t>The debugger stops only the </a:t>
            </a:r>
            <a:r>
              <a:rPr lang="en-US" u="sng" dirty="0"/>
              <a:t>core</a:t>
            </a:r>
            <a:r>
              <a:rPr lang="en-US" dirty="0"/>
              <a:t> from running – peripherals are often still working (generating interrupts), e.g.: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6E2-1C1F-5968-301F-960AC72DB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F25B3-FA22-D3FA-23E2-E26990A4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210AB-9D6E-3F4F-1CDC-044CCFCA3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56098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700AB-26E4-A4BD-50B5-DB567BC9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e.g., Timer Example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A2131-846D-1314-D54B-AA69E6760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setup a timer to interrupt every 250 mS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49519-A9E6-0F6B-7AF7-D9C6168B3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5A4F5-46D9-D579-D07A-DDE332111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FCD98-6DD5-D4AC-4185-64BC592F4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31</a:t>
            </a:fld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213879-F74E-2BD8-057D-CD2B85CBE9DE}"/>
              </a:ext>
            </a:extLst>
          </p:cNvPr>
          <p:cNvSpPr/>
          <p:nvPr/>
        </p:nvSpPr>
        <p:spPr>
          <a:xfrm>
            <a:off x="5184370" y="2799456"/>
            <a:ext cx="1823259" cy="19637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 Blink Code</a:t>
            </a:r>
            <a:endParaRPr lang="en-C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A4BBB5-D41D-1FF1-862B-A1C45156E37C}"/>
              </a:ext>
            </a:extLst>
          </p:cNvPr>
          <p:cNvSpPr/>
          <p:nvPr/>
        </p:nvSpPr>
        <p:spPr>
          <a:xfrm>
            <a:off x="1731819" y="2871500"/>
            <a:ext cx="1255222" cy="173375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Timer</a:t>
            </a:r>
            <a:endParaRPr lang="en-C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7E227F-7975-8C57-BF5E-B997B58F5587}"/>
              </a:ext>
            </a:extLst>
          </p:cNvPr>
          <p:cNvSpPr/>
          <p:nvPr/>
        </p:nvSpPr>
        <p:spPr>
          <a:xfrm>
            <a:off x="8357060" y="3833971"/>
            <a:ext cx="1823259" cy="19637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Main Application Code</a:t>
            </a:r>
            <a:endParaRPr lang="en-CA" dirty="0"/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74AA4238-6D56-0784-C3A3-FC34CF881B53}"/>
              </a:ext>
            </a:extLst>
          </p:cNvPr>
          <p:cNvCxnSpPr>
            <a:endCxn id="7" idx="1"/>
          </p:cNvCxnSpPr>
          <p:nvPr/>
        </p:nvCxnSpPr>
        <p:spPr>
          <a:xfrm>
            <a:off x="2987041" y="3738375"/>
            <a:ext cx="2197329" cy="42950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73586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CE143-14A9-C017-BB96-DE91E55DC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e.g., Timer Example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4006C-F23D-A912-57A5-01237D8D5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</a:t>
            </a:r>
            <a:r>
              <a:rPr lang="en-US" dirty="0" err="1"/>
              <a:t>attemping</a:t>
            </a:r>
            <a:r>
              <a:rPr lang="en-US" dirty="0"/>
              <a:t> to step the main code, you will </a:t>
            </a:r>
            <a:r>
              <a:rPr lang="en-US" u="sng" dirty="0"/>
              <a:t>keep hitting the timer interrupt code</a:t>
            </a:r>
            <a:endParaRPr lang="en-US" dirty="0"/>
          </a:p>
          <a:p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WHY: Every 250 mS the timer sets an interrupt flag. At which point the CPU jumps to the interrupt. So you are now continuously debugging the interrupt…</a:t>
            </a:r>
            <a:endParaRPr lang="en-CA" b="1" dirty="0">
              <a:solidFill>
                <a:srgbClr val="FF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81F83-1850-2855-CEBD-49F8DF037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594E4-2502-28C5-B9B4-0C206A9FC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0710A-E257-28A7-694E-75F97921E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32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06673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F5CE7-4786-27D1-8254-6678290AF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Debuggers &amp; UART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4DF5D-CC26-B6A9-1230-664AF9118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issues if your device is talking to an external board – the UART interrupt may fire on received data.</a:t>
            </a:r>
          </a:p>
          <a:p>
            <a:endParaRPr lang="en-US" dirty="0"/>
          </a:p>
          <a:p>
            <a:r>
              <a:rPr lang="en-US" dirty="0"/>
              <a:t>You may need to modify your system for debugging!</a:t>
            </a:r>
          </a:p>
          <a:p>
            <a:endParaRPr lang="en-US" dirty="0"/>
          </a:p>
          <a:p>
            <a:r>
              <a:rPr lang="en-US" dirty="0"/>
              <a:t>Some debuggers offer options to:</a:t>
            </a:r>
          </a:p>
          <a:p>
            <a:pPr lvl="1"/>
            <a:r>
              <a:rPr lang="en-US" dirty="0"/>
              <a:t>Pause timer peripherals</a:t>
            </a:r>
          </a:p>
          <a:p>
            <a:pPr lvl="1"/>
            <a:r>
              <a:rPr lang="en-US" dirty="0"/>
              <a:t>Automatically allow execution of interrupts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624C6-AB2F-C9BF-A3A9-CE1762219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392ED-506B-5988-FFFD-5842DF50C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0CAB6-D998-2A27-336E-E76D0DEB0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33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39737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AB45E-AF31-C154-1492-41A8E9AC7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Debuggers &amp; USB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5A783-F993-88DD-275F-1A9A77FBE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ever need to debug a USB device – this is very annoying, as the device will “time out” from Windows if it stops responding for more than a few seconds!</a:t>
            </a:r>
          </a:p>
          <a:p>
            <a:endParaRPr lang="en-US" dirty="0"/>
          </a:p>
          <a:p>
            <a:r>
              <a:rPr lang="en-US" dirty="0"/>
              <a:t>Need to quickly pause &amp; restart device…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761CB9-4B6F-EFC9-2CAC-944019B8F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D95A7-5F7D-2DDA-DB19-F81214CC9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BC9EB-F0D7-4796-9EA6-D003859C2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87489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68779-E4AA-993E-16F4-AF1E5CD4E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55842-CF52-0AA2-3FA0-64179F31B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e.g., Triggering Crashes with Recursion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EC406F9-7179-970C-FF72-21E95F641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9823" y="1448500"/>
            <a:ext cx="4676449" cy="490785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3FB26-5BB6-7ABD-0FD3-41290557E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8A3119-4E1D-00E9-3F41-37E817B37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85954-9BCB-6742-70EB-DF2696683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35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26601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978F6-1737-9526-C1F3-7484E942C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Compiler + Debugger Install (Lab Prep)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7D859-C52E-8C9F-9B65-9A1B8C1A1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We are going to use an Integrated Debug Environment (IDE) from </a:t>
            </a:r>
            <a:r>
              <a:rPr lang="en-CA" dirty="0" err="1"/>
              <a:t>Segger</a:t>
            </a:r>
            <a:r>
              <a:rPr lang="en-CA" dirty="0"/>
              <a:t> in this course: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>
                <a:hlinkClick r:id="rId2"/>
              </a:rPr>
              <a:t>https://www.segger.com/downloads/embedded-studio/</a:t>
            </a:r>
            <a:r>
              <a:rPr lang="en-CA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75CEA-76DD-1F31-9C84-2DC50C840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407072-ECCC-D425-9900-62767E84A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2D850-A104-CD25-6990-765E06AC9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36</a:t>
            </a:fld>
            <a:endParaRPr lang="en-CA"/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8CCD93D-5BBD-809E-D0CD-A6254EA7E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753" y="3722671"/>
            <a:ext cx="7093323" cy="263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4287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C56E4-2AF5-31BA-FBCC-A0AB424A7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Installation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8D05D-EA14-2F04-A66D-8C5BB39C4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CA" dirty="0"/>
              <a:t>Install SEGGER Embedded Studio.</a:t>
            </a:r>
          </a:p>
          <a:p>
            <a:pPr marL="514350" indent="-514350">
              <a:buAutoNum type="arabicPeriod"/>
            </a:pPr>
            <a:r>
              <a:rPr lang="en-CA" dirty="0"/>
              <a:t>You will be using this academically so can ACCEPT the license agreement (no license needed).</a:t>
            </a:r>
          </a:p>
          <a:p>
            <a:pPr marL="514350" indent="-514350">
              <a:buAutoNum type="arabicPeriod"/>
            </a:pPr>
            <a:r>
              <a:rPr lang="en-CA" dirty="0"/>
              <a:t>You will need to open the “Package Manager” (it may ask you this the first time) &amp; get a list of packages</a:t>
            </a:r>
          </a:p>
          <a:p>
            <a:pPr marL="514350" indent="-514350">
              <a:buAutoNum type="arabicPeriod"/>
            </a:pP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42147-E9CC-994C-A79C-3264372D2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8D549-E9DE-BEBC-E2CE-2AFF10E6E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B01CE-CE86-F01E-5691-F2E9BA242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37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32400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C0994-D2A6-1C1B-2D4F-EE94A0BC9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0FFFE-2638-37E2-0C1D-20CB7934B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Installation Work (Cont’d)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225CD-7D4E-7A0D-8730-A00F29B03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F2468-FC32-372D-CE22-D67725D93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BC460-3CC9-8071-3FDF-C1EA50B46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38</a:t>
            </a:fld>
            <a:endParaRPr lang="en-CA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6EBD263-8F5D-E155-35BE-7434B8888F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0520" y="2013557"/>
            <a:ext cx="6811326" cy="344853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1247BB0-98E8-8F37-25AE-EBE12FC8B85D}"/>
              </a:ext>
            </a:extLst>
          </p:cNvPr>
          <p:cNvSpPr/>
          <p:nvPr/>
        </p:nvSpPr>
        <p:spPr>
          <a:xfrm>
            <a:off x="3146156" y="3481954"/>
            <a:ext cx="4871634" cy="5527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34071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4A604-DAC8-7789-AAF8-ECC51FC81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21BEF-2ED6-8C26-9729-C7DF9D076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FE389-83F6-D0C4-E629-E9780840A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A133C-1554-5BD4-80E8-D549B3BCB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B868D-5179-96D7-E90B-654F21041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39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AE83B0-B34D-C942-0136-C7D6C2CEC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626" y="0"/>
            <a:ext cx="10206747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6C5E9CF-088E-703F-26EE-9CFB4EFA2EC5}"/>
              </a:ext>
            </a:extLst>
          </p:cNvPr>
          <p:cNvSpPr/>
          <p:nvPr/>
        </p:nvSpPr>
        <p:spPr>
          <a:xfrm>
            <a:off x="6152827" y="3683431"/>
            <a:ext cx="1513668" cy="8007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833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22D1E-4938-77F5-416A-BC5E4267C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a bug?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47424-1830-E64D-0E5D-35F1DE4B2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075A9-2DA6-947E-FCBF-14AB7C0CB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D0DCD-CCFE-4224-B39F-24FAFCABD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4</a:t>
            </a:fld>
            <a:endParaRPr lang="en-CA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CC137BB9-3631-8E8B-210F-67D07E54D26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1180" y="1512012"/>
            <a:ext cx="5869420" cy="4642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3909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70DE42C-6240-CE2A-6312-BAD5DBF21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6780" y="153854"/>
            <a:ext cx="9106987" cy="620249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75B5C-CA0B-F117-B3A6-F41CAC6B5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5434B-382D-ED11-5176-204252FFD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E6EEB-E734-89A1-1B5E-2C42D1AB3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40</a:t>
            </a:fld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D7B709-68E7-7D38-4292-6EEA6CF27DC8}"/>
              </a:ext>
            </a:extLst>
          </p:cNvPr>
          <p:cNvCxnSpPr/>
          <p:nvPr/>
        </p:nvCxnSpPr>
        <p:spPr>
          <a:xfrm>
            <a:off x="1252130" y="501650"/>
            <a:ext cx="909233" cy="7697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E3679E9-7908-D68D-91AB-1F2FAF3741AD}"/>
              </a:ext>
            </a:extLst>
          </p:cNvPr>
          <p:cNvSpPr txBox="1"/>
          <p:nvPr/>
        </p:nvSpPr>
        <p:spPr>
          <a:xfrm>
            <a:off x="160149" y="153854"/>
            <a:ext cx="15465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1. Search </a:t>
            </a:r>
            <a:r>
              <a:rPr lang="en-CA" b="1" dirty="0"/>
              <a:t>STM32F3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CFACADE-E290-74B1-8AE8-DAE8A9C882DB}"/>
              </a:ext>
            </a:extLst>
          </p:cNvPr>
          <p:cNvCxnSpPr/>
          <p:nvPr/>
        </p:nvCxnSpPr>
        <p:spPr>
          <a:xfrm flipV="1">
            <a:off x="1642820" y="3709261"/>
            <a:ext cx="971227" cy="1188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FF97389-898C-3218-1786-31B1C07CAEB2}"/>
              </a:ext>
            </a:extLst>
          </p:cNvPr>
          <p:cNvCxnSpPr>
            <a:cxnSpLocks/>
          </p:cNvCxnSpPr>
          <p:nvPr/>
        </p:nvCxnSpPr>
        <p:spPr>
          <a:xfrm>
            <a:off x="1675749" y="3887491"/>
            <a:ext cx="938298" cy="637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CCAB381-95BF-CB6E-6974-E31DA35A7BD5}"/>
              </a:ext>
            </a:extLst>
          </p:cNvPr>
          <p:cNvSpPr txBox="1"/>
          <p:nvPr/>
        </p:nvSpPr>
        <p:spPr>
          <a:xfrm>
            <a:off x="334934" y="3291722"/>
            <a:ext cx="15465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2. Right click on both of these &amp; click "Install"</a:t>
            </a:r>
            <a:endParaRPr lang="en-CA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D5F65C-8EE4-25F6-6488-D02ADA4EC5B9}"/>
              </a:ext>
            </a:extLst>
          </p:cNvPr>
          <p:cNvSpPr txBox="1"/>
          <p:nvPr/>
        </p:nvSpPr>
        <p:spPr>
          <a:xfrm>
            <a:off x="334934" y="5065614"/>
            <a:ext cx="15465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3. Click "Next"</a:t>
            </a:r>
            <a:endParaRPr lang="en-CA" b="1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6F26EDA-9AF8-B2D5-1D18-5A13A6BCE1A5}"/>
              </a:ext>
            </a:extLst>
          </p:cNvPr>
          <p:cNvCxnSpPr>
            <a:cxnSpLocks/>
          </p:cNvCxnSpPr>
          <p:nvPr/>
        </p:nvCxnSpPr>
        <p:spPr>
          <a:xfrm>
            <a:off x="1300567" y="5264398"/>
            <a:ext cx="7310033" cy="3848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2749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77943-E765-6FE1-7D6E-3949F4444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Ready for Lab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B319C-95C8-1DA6-8195-0D05DBA9A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Lab #1 can be done in small groups (1-3 people). Each person will check out a board as you </a:t>
            </a:r>
            <a:r>
              <a:rPr lang="en-CA" u="sng" dirty="0"/>
              <a:t>may need to recreate parts of this for the assignment.</a:t>
            </a:r>
            <a:endParaRPr lang="en-CA" dirty="0"/>
          </a:p>
          <a:p>
            <a:endParaRPr lang="en-CA" dirty="0"/>
          </a:p>
          <a:p>
            <a:r>
              <a:rPr lang="en-CA" dirty="0"/>
              <a:t>We'll explore the debugger usage &amp; see how changes in optimization affect code, as well as understand how to use various debugger features.</a:t>
            </a:r>
          </a:p>
          <a:p>
            <a:endParaRPr lang="en-CA" dirty="0"/>
          </a:p>
          <a:p>
            <a:r>
              <a:rPr lang="en-CA" dirty="0"/>
              <a:t>The same setup will be used in the remaining labs in the course.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A026D-63F5-10D8-2FD6-F7BAA35A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96971-F58D-BE3F-AEF6-FECBB5058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85947-2C5A-CA60-EDDE-FA62D9B31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7762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E26E0-B0BB-D5DF-1496-5789F1222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a debugger?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AA393-A9A3-BAEE-0BB3-B1957F361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8A3F9-5167-1201-F2C2-974A46456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54BE3-9CA2-EB0F-D079-9DDF49EBA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BDEAF-0696-2062-C81D-93E72B90A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8448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D81B1-8D64-1419-B336-B901B76DE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Debuggers &amp; Emulators History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2E53A-17D5-FB81-FA17-F0C61DBF5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202E4-C2F3-EB92-726A-07807E628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9935F-457C-9F58-4FB7-B59343A38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6</a:t>
            </a:fld>
            <a:endParaRPr lang="en-CA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1C55274-0204-EE2F-B712-9682DAF02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7847" y="1466850"/>
            <a:ext cx="4951850" cy="4939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6760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F6C56-EB27-9EFF-879A-635C163D0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548" y="365125"/>
            <a:ext cx="11458903" cy="1325563"/>
          </a:xfrm>
        </p:spPr>
        <p:txBody>
          <a:bodyPr/>
          <a:lstStyle/>
          <a:p>
            <a:r>
              <a:rPr lang="en-CA" dirty="0"/>
              <a:t>Debuggers: In Circuit Emulators &amp; On-Chip Debug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F1240-AEBF-C0E5-AC82-44FC04688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4BE5B-5D0A-8A2C-7CE9-F4CDA997D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B18A4-3B83-CF86-66FA-D99007543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7</a:t>
            </a:fld>
            <a:endParaRPr lang="en-CA"/>
          </a:p>
        </p:txBody>
      </p:sp>
      <p:pic>
        <p:nvPicPr>
          <p:cNvPr id="3074" name="Picture 2" descr="In-Circuit Emulators vs JTAG Debuggers: Pros and Cons">
            <a:extLst>
              <a:ext uri="{FF2B5EF4-FFF2-40B4-BE49-F238E27FC236}">
                <a16:creationId xmlns:a16="http://schemas.microsoft.com/office/drawing/2014/main" id="{CE181507-64CC-FF49-AAB7-835D89C6C8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2100" y="1665836"/>
            <a:ext cx="6429347" cy="4827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390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6970E-9DA7-2F4F-0EDF-8F3FD2036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Cortex-M In-Circuit Debugger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03F86-95A2-7788-A651-7124AB693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99% of chips you use will have </a:t>
            </a:r>
            <a:r>
              <a:rPr lang="en-CA" b="1" dirty="0"/>
              <a:t>On-Chip Debug </a:t>
            </a:r>
            <a:r>
              <a:rPr lang="en-CA" dirty="0"/>
              <a:t>support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DA9A3-19E2-8E75-B720-17B50E42D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349CE-CF5B-ACDA-C14A-C6B55063F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A0EEB-1FE3-A95D-DF11-A5C70B10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8</a:t>
            </a:fld>
            <a:endParaRPr lang="en-CA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4835FCE-0654-E948-E7EB-60365CEFE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604" y="2331285"/>
            <a:ext cx="11410537" cy="3340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864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691D8-7B8D-94EF-13A3-D4E923D74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JTAG? SWD?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3B97-8EB6-47B9-A714-182093758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83-30A5-4FB9-B816-0BD3FDD4ACCB}" type="datetime1">
              <a:rPr lang="en-CA" smtClean="0"/>
              <a:t>2026-01-20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85C39-93CC-36E6-1FC0-38DCE5564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ECED 3403 Computer Architecture. Colin O'Flynn.</a:t>
            </a:r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BAA1F-D15A-58B4-0727-6DBBACA96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41F88-84CA-4875-95BF-EEE89AB6CD9E}" type="slidenum">
              <a:rPr lang="en-CA" smtClean="0"/>
              <a:t>9</a:t>
            </a:fld>
            <a:endParaRPr lang="en-CA"/>
          </a:p>
        </p:txBody>
      </p:sp>
      <p:pic>
        <p:nvPicPr>
          <p:cNvPr id="1026" name="Picture 2" descr="JTAG - DFB Technology">
            <a:extLst>
              <a:ext uri="{FF2B5EF4-FFF2-40B4-BE49-F238E27FC236}">
                <a16:creationId xmlns:a16="http://schemas.microsoft.com/office/drawing/2014/main" id="{8BADA4C3-10C7-6979-3586-7EA85FC8466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386" y="1750623"/>
            <a:ext cx="5429250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00D875-651D-43C7-B41A-0B5404ED6DD7}"/>
              </a:ext>
            </a:extLst>
          </p:cNvPr>
          <p:cNvSpPr txBox="1"/>
          <p:nvPr/>
        </p:nvSpPr>
        <p:spPr>
          <a:xfrm>
            <a:off x="487680" y="1801091"/>
            <a:ext cx="447778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JTAG is a </a:t>
            </a:r>
            <a:r>
              <a:rPr lang="en-US" i="1" dirty="0"/>
              <a:t>generic</a:t>
            </a:r>
            <a:r>
              <a:rPr lang="en-US" dirty="0"/>
              <a:t> interface for connecting to devices for testing &amp; debug.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JTAG connection </a:t>
            </a:r>
            <a:r>
              <a:rPr lang="en-US" i="1" dirty="0"/>
              <a:t>may</a:t>
            </a:r>
            <a:r>
              <a:rPr lang="en-US" dirty="0"/>
              <a:t> connect to a debug “core” if the chip has one.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Arm devices may support a “smaller pin count” version of JTAG called </a:t>
            </a:r>
            <a:r>
              <a:rPr lang="en-US" i="1" dirty="0"/>
              <a:t>Serial Wire Debug (SWD)</a:t>
            </a:r>
            <a:endParaRPr lang="en-CA" i="1" dirty="0"/>
          </a:p>
        </p:txBody>
      </p:sp>
    </p:spTree>
    <p:extLst>
      <p:ext uri="{BB962C8B-B14F-4D97-AF65-F5344CB8AC3E}">
        <p14:creationId xmlns:p14="http://schemas.microsoft.com/office/powerpoint/2010/main" val="2101455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1517</TotalTime>
  <Words>1417</Words>
  <Application>Microsoft Office PowerPoint</Application>
  <PresentationFormat>Widescreen</PresentationFormat>
  <Paragraphs>252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Aptos</vt:lpstr>
      <vt:lpstr>Aptos Display</vt:lpstr>
      <vt:lpstr>Arial</vt:lpstr>
      <vt:lpstr>Courier New</vt:lpstr>
      <vt:lpstr>Wingdings</vt:lpstr>
      <vt:lpstr>Office Theme</vt:lpstr>
      <vt:lpstr>Computer Architecture: The Debugger &amp; Embedded Systems</vt:lpstr>
      <vt:lpstr>Objective of Today’s Lecture</vt:lpstr>
      <vt:lpstr>Learning Objectives</vt:lpstr>
      <vt:lpstr>What is a bug?</vt:lpstr>
      <vt:lpstr>What is a debugger?</vt:lpstr>
      <vt:lpstr>Debuggers &amp; Emulators History</vt:lpstr>
      <vt:lpstr>Debuggers: In Circuit Emulators &amp; On-Chip Debug</vt:lpstr>
      <vt:lpstr>Cortex-M In-Circuit Debugger</vt:lpstr>
      <vt:lpstr>JTAG? SWD?</vt:lpstr>
      <vt:lpstr>Debugger Connection to System</vt:lpstr>
      <vt:lpstr>Debug Monitors</vt:lpstr>
      <vt:lpstr>Debug Monitors</vt:lpstr>
      <vt:lpstr>Debuggers &amp; Source Code</vt:lpstr>
      <vt:lpstr>Debuggers &amp; Source Code</vt:lpstr>
      <vt:lpstr>Debug Symbols</vt:lpstr>
      <vt:lpstr>Debugger Tool #1: Breakpoints</vt:lpstr>
      <vt:lpstr>Code &amp; Data Breakpoints</vt:lpstr>
      <vt:lpstr>The Program Counter</vt:lpstr>
      <vt:lpstr>Assembly vs. C Stepping</vt:lpstr>
      <vt:lpstr>e.g., Many source lines  Fewer Assembly Line</vt:lpstr>
      <vt:lpstr>e.g., One Source Line  Many Assembly Lines</vt:lpstr>
      <vt:lpstr>Register Your Trust</vt:lpstr>
      <vt:lpstr>Simple Loop Example</vt:lpstr>
      <vt:lpstr>Simple Loop Example</vt:lpstr>
      <vt:lpstr>SIDEBAR: Makefile vs. IDE Configuration</vt:lpstr>
      <vt:lpstr>Simple Loop Example, Again (Optimized)</vt:lpstr>
      <vt:lpstr>Debugger Side Effects</vt:lpstr>
      <vt:lpstr>Debuggers &amp; Watchdog Timers (WDT)</vt:lpstr>
      <vt:lpstr>Debuggers &amp; Watchdog Timers (WDT)</vt:lpstr>
      <vt:lpstr>Debuggers &amp; Interrupts</vt:lpstr>
      <vt:lpstr>e.g., Timer Example</vt:lpstr>
      <vt:lpstr>e.g., Timer Example</vt:lpstr>
      <vt:lpstr>Debuggers &amp; UART</vt:lpstr>
      <vt:lpstr>Debuggers &amp; USB</vt:lpstr>
      <vt:lpstr>e.g., Triggering Crashes with Recursion</vt:lpstr>
      <vt:lpstr>Compiler + Debugger Install (Lab Prep)</vt:lpstr>
      <vt:lpstr>Installation Work</vt:lpstr>
      <vt:lpstr>Installation Work (Cont’d)</vt:lpstr>
      <vt:lpstr>PowerPoint Presentation</vt:lpstr>
      <vt:lpstr>PowerPoint Presentation</vt:lpstr>
      <vt:lpstr>Ready for Lab #1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Colin O'Flynn</dc:creator>
  <cp:lastModifiedBy>Colin O'Flynn</cp:lastModifiedBy>
  <cp:revision>7</cp:revision>
  <dcterms:created xsi:type="dcterms:W3CDTF">2026-01-18T00:12:04Z</dcterms:created>
  <dcterms:modified xsi:type="dcterms:W3CDTF">2026-01-20T16:47:32Z</dcterms:modified>
</cp:coreProperties>
</file>

<file path=docProps/thumbnail.jpeg>
</file>